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8" r:id="rId3"/>
    <p:sldId id="263" r:id="rId4"/>
    <p:sldId id="264" r:id="rId5"/>
    <p:sldId id="265" r:id="rId6"/>
    <p:sldId id="266" r:id="rId7"/>
    <p:sldId id="268" r:id="rId8"/>
    <p:sldId id="269" r:id="rId9"/>
    <p:sldId id="270" r:id="rId10"/>
    <p:sldId id="272" r:id="rId11"/>
    <p:sldId id="273" r:id="rId12"/>
    <p:sldId id="274" r:id="rId13"/>
    <p:sldId id="281" r:id="rId14"/>
    <p:sldId id="277" r:id="rId15"/>
    <p:sldId id="282" r:id="rId16"/>
    <p:sldId id="278" r:id="rId17"/>
    <p:sldId id="279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08346-8B8F-48D4-819B-BD7C8740B763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8E422-E1DD-434A-BC34-48A4FBBFE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6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9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1AD8E-AA4C-420F-BE08-2778AE03C2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B17D6-0773-49B2-A325-C3EF330BB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736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F8-B663-407C-8852-A9C976A119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87E1D-D532-49B8-B92A-A36C18252A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354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259EC-D5C4-4310-A936-CE8899520C1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559BD-B7ED-45FD-971A-BB26A7AE5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380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5310A-AEE2-4483-B018-ACD3037DF6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C0EA8-D97F-4268-89E7-7F08DA6B37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534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D909-34A5-4DFF-9FFB-68779DB827C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F76AB-1EE1-4993-9168-862D4C5A25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90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C8CD1-E7F4-4905-8DBE-9BBFF9B4B1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59B7A-A2EB-4BFB-8276-DBCF47841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0318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5A40F-10E1-467D-BDEA-B236EC558D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601F4-D8BD-41A1-AA83-6916B4431E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3123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46622-1E9E-4721-87EF-37D3A80AE04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1C7D7-44FF-41EB-9BB6-2976D55745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886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02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3DE2F-9858-4A52-B8F3-87F237CCC0C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A181B-8EEA-4577-82A5-D813578E96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886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E6F0B-4504-4A2E-8FFF-2654D940F5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D2738-AAD2-4EE5-86CD-42C72C7BA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205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0C9D6-C67D-43FE-9F6D-48899B4CDAD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23E68-9169-4D49-BAE9-7AB45CEFB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7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14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2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6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6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7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5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E3F6B-FD3E-4982-8826-45F9AE3E7EF4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695BF-5C35-4F55-B6C1-0494EC8F2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0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586602-E135-4483-AC5E-EC65A5C1F4E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C93430-FB80-419F-8F51-248FE46D2B89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47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775" name="Rectangle 151"/>
          <p:cNvSpPr>
            <a:spLocks noChangeArrowheads="1"/>
          </p:cNvSpPr>
          <p:nvPr/>
        </p:nvSpPr>
        <p:spPr bwMode="auto">
          <a:xfrm>
            <a:off x="3352800" y="990600"/>
            <a:ext cx="40005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</a:p>
          <a:p>
            <a:endParaRPr lang="en-US" altLang="en-US" sz="6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0777" name="Rectangle 153"/>
          <p:cNvSpPr>
            <a:spLocks noChangeArrowheads="1"/>
          </p:cNvSpPr>
          <p:nvPr/>
        </p:nvSpPr>
        <p:spPr bwMode="auto">
          <a:xfrm>
            <a:off x="20782" y="3124200"/>
            <a:ext cx="898683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 TRỌNG LẼ PHẢI</a:t>
            </a:r>
          </a:p>
        </p:txBody>
      </p:sp>
      <p:pic>
        <p:nvPicPr>
          <p:cNvPr id="2097420" name="Picture 268" descr="Asian li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5168178"/>
            <a:ext cx="23622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81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0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50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50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07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827" name="Rectangle 203"/>
          <p:cNvSpPr>
            <a:spLocks noChangeArrowheads="1"/>
          </p:cNvSpPr>
          <p:nvPr/>
        </p:nvSpPr>
        <p:spPr bwMode="auto">
          <a:xfrm>
            <a:off x="304800" y="2236172"/>
            <a:ext cx="91440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latin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zh-CN" alt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eaLnBrk="1" latin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zh-CN" alt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eaLnBrk="1" latin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đẩy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ổn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định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latinLnBrk="1" hangingPunct="1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50829" name="Rectangle 205"/>
          <p:cNvSpPr>
            <a:spLocks noChangeArrowheads="1"/>
          </p:cNvSpPr>
          <p:nvPr/>
        </p:nvSpPr>
        <p:spPr bwMode="auto">
          <a:xfrm>
            <a:off x="111125" y="138113"/>
            <a:ext cx="782796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2. Ý </a:t>
            </a:r>
            <a:r>
              <a:rPr lang="en-US" altLang="en-US" sz="4400" b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nghĩa</a:t>
            </a:r>
            <a:endParaRPr lang="zh-CN" altLang="en-US" sz="4400" dirty="0">
              <a:solidFill>
                <a:srgbClr val="00B0F0"/>
              </a:solidFill>
              <a:ea typeface="宋体" panose="02010600030101010101" pitchFamily="2" charset="-122"/>
            </a:endParaRPr>
          </a:p>
        </p:txBody>
      </p:sp>
      <p:pic>
        <p:nvPicPr>
          <p:cNvPr id="2097460" name="Picture 3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218" y="334655"/>
            <a:ext cx="1646238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54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09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46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831" name="Rectangle 207"/>
          <p:cNvSpPr>
            <a:spLocks noGrp="1" noChangeArrowheads="1"/>
          </p:cNvSpPr>
          <p:nvPr>
            <p:ph type="title"/>
          </p:nvPr>
        </p:nvSpPr>
        <p:spPr>
          <a:xfrm>
            <a:off x="364435" y="0"/>
            <a:ext cx="8464826" cy="6924260"/>
          </a:xfrm>
          <a:ln/>
        </p:spPr>
        <p:txBody>
          <a:bodyPr/>
          <a:lstStyle/>
          <a:p>
            <a:r>
              <a:rPr lang="en-US" altLang="en-US" sz="8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 trọng lẽ phải biểu hiện qua đâu?</a:t>
            </a:r>
          </a:p>
        </p:txBody>
      </p:sp>
    </p:spTree>
    <p:extLst>
      <p:ext uri="{BB962C8B-B14F-4D97-AF65-F5344CB8AC3E}">
        <p14:creationId xmlns:p14="http://schemas.microsoft.com/office/powerpoint/2010/main" val="175754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8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8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50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08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23900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nl-NL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nl-NL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 hiện:</a:t>
            </a:r>
            <a:b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723900"/>
            <a:ext cx="1646063" cy="17070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5136" y="2286000"/>
            <a:ext cx="9419136" cy="412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938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127" y="20782"/>
            <a:ext cx="8229600" cy="792162"/>
          </a:xfrm>
        </p:spPr>
        <p:txBody>
          <a:bodyPr>
            <a:noAutofit/>
          </a:bodyPr>
          <a:lstStyle/>
          <a:p>
            <a:pPr algn="l"/>
            <a:b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itchFamily="18" charset="0"/>
              </a:rPr>
              <a:t>tập</a:t>
            </a:r>
            <a:br>
              <a:rPr lang="en-US" altLang="en-US" sz="4000" b="1" dirty="0"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0836" y="731837"/>
            <a:ext cx="8763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2400" dirty="0"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38200" y="2209800"/>
            <a:ext cx="8001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" y="3276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8200" y="3276600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4800" y="4275138"/>
            <a:ext cx="685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9600" y="4198938"/>
            <a:ext cx="8001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04800" y="5481638"/>
            <a:ext cx="685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d)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800" y="5481638"/>
            <a:ext cx="815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Oval 14"/>
          <p:cNvSpPr/>
          <p:nvPr/>
        </p:nvSpPr>
        <p:spPr>
          <a:xfrm>
            <a:off x="0" y="4191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276600" y="2743200"/>
            <a:ext cx="342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Bảo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chấp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276600" y="3810000"/>
            <a:ext cx="441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phải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kiến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76600" y="5029200"/>
            <a:ext cx="3733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tôn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trọng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lẽ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phải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57600" y="6019800"/>
            <a:ext cx="3657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Thiếu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tin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6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10" grpId="0"/>
      <p:bldP spid="12" grpId="0"/>
      <p:bldP spid="15" grpId="0" animBg="1"/>
      <p:bldP spid="16" grpId="0"/>
      <p:bldP spid="17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229600" cy="563563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LUYỆN TẬP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8580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15954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5800" y="1595438"/>
            <a:ext cx="586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8600" y="20574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85800" y="2057400"/>
            <a:ext cx="7772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vẹn</a:t>
            </a:r>
            <a:endParaRPr lang="en-US" alt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sang.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28600" y="28956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85800" y="2895600"/>
            <a:ext cx="762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chớ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hề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28600" y="33528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85800" y="3352800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</a:t>
            </a:r>
            <a:r>
              <a:rPr lang="en-US" altLang="en-US" sz="24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28600" y="38100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</a:rPr>
              <a:t>E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85800" y="38100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altLang="en-US" sz="24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28600" y="44196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</a:rPr>
              <a:t>G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85800" y="4419600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8600" y="49530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</a:rPr>
              <a:t>H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85800" y="4953000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mửa</a:t>
            </a:r>
            <a:r>
              <a:rPr lang="en-US" altLang="en-US" sz="24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28600" y="54864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</a:rPr>
              <a:t>I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09600" y="5486400"/>
            <a:ext cx="853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đắn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altLang="en-US" sz="24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28600" y="601980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prstClr val="black"/>
                </a:solidFill>
              </a:rPr>
              <a:t>K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85800" y="6019800"/>
            <a:ext cx="845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Khom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gánh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Freeform 35"/>
          <p:cNvSpPr/>
          <p:nvPr/>
        </p:nvSpPr>
        <p:spPr>
          <a:xfrm>
            <a:off x="0" y="2057400"/>
            <a:ext cx="685800" cy="533400"/>
          </a:xfrm>
          <a:custGeom>
            <a:avLst/>
            <a:gdLst>
              <a:gd name="connsiteX0" fmla="*/ 0 w 685800"/>
              <a:gd name="connsiteY0" fmla="*/ 266700 h 533400"/>
              <a:gd name="connsiteX1" fmla="*/ 132380 w 685800"/>
              <a:gd name="connsiteY1" fmla="*/ 56180 h 533400"/>
              <a:gd name="connsiteX2" fmla="*/ 342900 w 685800"/>
              <a:gd name="connsiteY2" fmla="*/ 0 h 533400"/>
              <a:gd name="connsiteX3" fmla="*/ 553420 w 685800"/>
              <a:gd name="connsiteY3" fmla="*/ 56180 h 533400"/>
              <a:gd name="connsiteX4" fmla="*/ 685799 w 685800"/>
              <a:gd name="connsiteY4" fmla="*/ 266701 h 533400"/>
              <a:gd name="connsiteX5" fmla="*/ 553419 w 685800"/>
              <a:gd name="connsiteY5" fmla="*/ 477221 h 533400"/>
              <a:gd name="connsiteX6" fmla="*/ 342899 w 685800"/>
              <a:gd name="connsiteY6" fmla="*/ 533401 h 533400"/>
              <a:gd name="connsiteX7" fmla="*/ 132379 w 685800"/>
              <a:gd name="connsiteY7" fmla="*/ 477221 h 533400"/>
              <a:gd name="connsiteX8" fmla="*/ -1 w 685800"/>
              <a:gd name="connsiteY8" fmla="*/ 266701 h 533400"/>
              <a:gd name="connsiteX9" fmla="*/ 0 w 685800"/>
              <a:gd name="connsiteY9" fmla="*/ 26670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" h="533400">
                <a:moveTo>
                  <a:pt x="0" y="266700"/>
                </a:moveTo>
                <a:cubicBezTo>
                  <a:pt x="0" y="184399"/>
                  <a:pt x="48854" y="106708"/>
                  <a:pt x="132380" y="56180"/>
                </a:cubicBezTo>
                <a:cubicBezTo>
                  <a:pt x="192570" y="19769"/>
                  <a:pt x="266648" y="0"/>
                  <a:pt x="342900" y="0"/>
                </a:cubicBezTo>
                <a:cubicBezTo>
                  <a:pt x="419153" y="0"/>
                  <a:pt x="493230" y="19769"/>
                  <a:pt x="553420" y="56180"/>
                </a:cubicBezTo>
                <a:cubicBezTo>
                  <a:pt x="636946" y="106708"/>
                  <a:pt x="685800" y="184399"/>
                  <a:pt x="685799" y="266701"/>
                </a:cubicBezTo>
                <a:cubicBezTo>
                  <a:pt x="685799" y="349002"/>
                  <a:pt x="636945" y="426693"/>
                  <a:pt x="553419" y="477221"/>
                </a:cubicBezTo>
                <a:cubicBezTo>
                  <a:pt x="493229" y="513632"/>
                  <a:pt x="419151" y="533401"/>
                  <a:pt x="342899" y="533401"/>
                </a:cubicBezTo>
                <a:cubicBezTo>
                  <a:pt x="266646" y="533401"/>
                  <a:pt x="192569" y="513633"/>
                  <a:pt x="132379" y="477221"/>
                </a:cubicBezTo>
                <a:cubicBezTo>
                  <a:pt x="48853" y="426693"/>
                  <a:pt x="-1" y="349002"/>
                  <a:pt x="-1" y="266701"/>
                </a:cubicBezTo>
                <a:lnTo>
                  <a:pt x="0" y="2667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37" name="Freeform 36"/>
          <p:cNvSpPr/>
          <p:nvPr/>
        </p:nvSpPr>
        <p:spPr>
          <a:xfrm>
            <a:off x="0" y="2819400"/>
            <a:ext cx="685800" cy="533400"/>
          </a:xfrm>
          <a:custGeom>
            <a:avLst/>
            <a:gdLst>
              <a:gd name="connsiteX0" fmla="*/ 0 w 685800"/>
              <a:gd name="connsiteY0" fmla="*/ 266700 h 533400"/>
              <a:gd name="connsiteX1" fmla="*/ 132380 w 685800"/>
              <a:gd name="connsiteY1" fmla="*/ 56180 h 533400"/>
              <a:gd name="connsiteX2" fmla="*/ 342900 w 685800"/>
              <a:gd name="connsiteY2" fmla="*/ 0 h 533400"/>
              <a:gd name="connsiteX3" fmla="*/ 553420 w 685800"/>
              <a:gd name="connsiteY3" fmla="*/ 56180 h 533400"/>
              <a:gd name="connsiteX4" fmla="*/ 685799 w 685800"/>
              <a:gd name="connsiteY4" fmla="*/ 266701 h 533400"/>
              <a:gd name="connsiteX5" fmla="*/ 553419 w 685800"/>
              <a:gd name="connsiteY5" fmla="*/ 477221 h 533400"/>
              <a:gd name="connsiteX6" fmla="*/ 342899 w 685800"/>
              <a:gd name="connsiteY6" fmla="*/ 533401 h 533400"/>
              <a:gd name="connsiteX7" fmla="*/ 132379 w 685800"/>
              <a:gd name="connsiteY7" fmla="*/ 477221 h 533400"/>
              <a:gd name="connsiteX8" fmla="*/ -1 w 685800"/>
              <a:gd name="connsiteY8" fmla="*/ 266701 h 533400"/>
              <a:gd name="connsiteX9" fmla="*/ 0 w 685800"/>
              <a:gd name="connsiteY9" fmla="*/ 26670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" h="533400">
                <a:moveTo>
                  <a:pt x="0" y="266700"/>
                </a:moveTo>
                <a:cubicBezTo>
                  <a:pt x="0" y="184399"/>
                  <a:pt x="48854" y="106708"/>
                  <a:pt x="132380" y="56180"/>
                </a:cubicBezTo>
                <a:cubicBezTo>
                  <a:pt x="192570" y="19769"/>
                  <a:pt x="266648" y="0"/>
                  <a:pt x="342900" y="0"/>
                </a:cubicBezTo>
                <a:cubicBezTo>
                  <a:pt x="419153" y="0"/>
                  <a:pt x="493230" y="19769"/>
                  <a:pt x="553420" y="56180"/>
                </a:cubicBezTo>
                <a:cubicBezTo>
                  <a:pt x="636946" y="106708"/>
                  <a:pt x="685800" y="184399"/>
                  <a:pt x="685799" y="266701"/>
                </a:cubicBezTo>
                <a:cubicBezTo>
                  <a:pt x="685799" y="349002"/>
                  <a:pt x="636945" y="426693"/>
                  <a:pt x="553419" y="477221"/>
                </a:cubicBezTo>
                <a:cubicBezTo>
                  <a:pt x="493229" y="513632"/>
                  <a:pt x="419151" y="533401"/>
                  <a:pt x="342899" y="533401"/>
                </a:cubicBezTo>
                <a:cubicBezTo>
                  <a:pt x="266646" y="533401"/>
                  <a:pt x="192569" y="513633"/>
                  <a:pt x="132379" y="477221"/>
                </a:cubicBezTo>
                <a:cubicBezTo>
                  <a:pt x="48853" y="426693"/>
                  <a:pt x="-1" y="349002"/>
                  <a:pt x="-1" y="266701"/>
                </a:cubicBezTo>
                <a:lnTo>
                  <a:pt x="0" y="2667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38" name="Freeform 37"/>
          <p:cNvSpPr/>
          <p:nvPr/>
        </p:nvSpPr>
        <p:spPr>
          <a:xfrm>
            <a:off x="0" y="3733800"/>
            <a:ext cx="685800" cy="533400"/>
          </a:xfrm>
          <a:custGeom>
            <a:avLst/>
            <a:gdLst>
              <a:gd name="connsiteX0" fmla="*/ 0 w 685800"/>
              <a:gd name="connsiteY0" fmla="*/ 266700 h 533400"/>
              <a:gd name="connsiteX1" fmla="*/ 132380 w 685800"/>
              <a:gd name="connsiteY1" fmla="*/ 56180 h 533400"/>
              <a:gd name="connsiteX2" fmla="*/ 342900 w 685800"/>
              <a:gd name="connsiteY2" fmla="*/ 0 h 533400"/>
              <a:gd name="connsiteX3" fmla="*/ 553420 w 685800"/>
              <a:gd name="connsiteY3" fmla="*/ 56180 h 533400"/>
              <a:gd name="connsiteX4" fmla="*/ 685799 w 685800"/>
              <a:gd name="connsiteY4" fmla="*/ 266701 h 533400"/>
              <a:gd name="connsiteX5" fmla="*/ 553419 w 685800"/>
              <a:gd name="connsiteY5" fmla="*/ 477221 h 533400"/>
              <a:gd name="connsiteX6" fmla="*/ 342899 w 685800"/>
              <a:gd name="connsiteY6" fmla="*/ 533401 h 533400"/>
              <a:gd name="connsiteX7" fmla="*/ 132379 w 685800"/>
              <a:gd name="connsiteY7" fmla="*/ 477221 h 533400"/>
              <a:gd name="connsiteX8" fmla="*/ -1 w 685800"/>
              <a:gd name="connsiteY8" fmla="*/ 266701 h 533400"/>
              <a:gd name="connsiteX9" fmla="*/ 0 w 685800"/>
              <a:gd name="connsiteY9" fmla="*/ 26670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" h="533400">
                <a:moveTo>
                  <a:pt x="0" y="266700"/>
                </a:moveTo>
                <a:cubicBezTo>
                  <a:pt x="0" y="184399"/>
                  <a:pt x="48854" y="106708"/>
                  <a:pt x="132380" y="56180"/>
                </a:cubicBezTo>
                <a:cubicBezTo>
                  <a:pt x="192570" y="19769"/>
                  <a:pt x="266648" y="0"/>
                  <a:pt x="342900" y="0"/>
                </a:cubicBezTo>
                <a:cubicBezTo>
                  <a:pt x="419153" y="0"/>
                  <a:pt x="493230" y="19769"/>
                  <a:pt x="553420" y="56180"/>
                </a:cubicBezTo>
                <a:cubicBezTo>
                  <a:pt x="636946" y="106708"/>
                  <a:pt x="685800" y="184399"/>
                  <a:pt x="685799" y="266701"/>
                </a:cubicBezTo>
                <a:cubicBezTo>
                  <a:pt x="685799" y="349002"/>
                  <a:pt x="636945" y="426693"/>
                  <a:pt x="553419" y="477221"/>
                </a:cubicBezTo>
                <a:cubicBezTo>
                  <a:pt x="493229" y="513632"/>
                  <a:pt x="419151" y="533401"/>
                  <a:pt x="342899" y="533401"/>
                </a:cubicBezTo>
                <a:cubicBezTo>
                  <a:pt x="266646" y="533401"/>
                  <a:pt x="192569" y="513633"/>
                  <a:pt x="132379" y="477221"/>
                </a:cubicBezTo>
                <a:cubicBezTo>
                  <a:pt x="48853" y="426693"/>
                  <a:pt x="-1" y="349002"/>
                  <a:pt x="-1" y="266701"/>
                </a:cubicBezTo>
                <a:lnTo>
                  <a:pt x="0" y="2667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E</a:t>
            </a:r>
          </a:p>
        </p:txBody>
      </p:sp>
      <p:sp>
        <p:nvSpPr>
          <p:cNvPr id="39" name="Freeform 38"/>
          <p:cNvSpPr/>
          <p:nvPr/>
        </p:nvSpPr>
        <p:spPr>
          <a:xfrm>
            <a:off x="0" y="4419600"/>
            <a:ext cx="685800" cy="533400"/>
          </a:xfrm>
          <a:custGeom>
            <a:avLst/>
            <a:gdLst>
              <a:gd name="connsiteX0" fmla="*/ 0 w 685800"/>
              <a:gd name="connsiteY0" fmla="*/ 266700 h 533400"/>
              <a:gd name="connsiteX1" fmla="*/ 132380 w 685800"/>
              <a:gd name="connsiteY1" fmla="*/ 56180 h 533400"/>
              <a:gd name="connsiteX2" fmla="*/ 342900 w 685800"/>
              <a:gd name="connsiteY2" fmla="*/ 0 h 533400"/>
              <a:gd name="connsiteX3" fmla="*/ 553420 w 685800"/>
              <a:gd name="connsiteY3" fmla="*/ 56180 h 533400"/>
              <a:gd name="connsiteX4" fmla="*/ 685799 w 685800"/>
              <a:gd name="connsiteY4" fmla="*/ 266701 h 533400"/>
              <a:gd name="connsiteX5" fmla="*/ 553419 w 685800"/>
              <a:gd name="connsiteY5" fmla="*/ 477221 h 533400"/>
              <a:gd name="connsiteX6" fmla="*/ 342899 w 685800"/>
              <a:gd name="connsiteY6" fmla="*/ 533401 h 533400"/>
              <a:gd name="connsiteX7" fmla="*/ 132379 w 685800"/>
              <a:gd name="connsiteY7" fmla="*/ 477221 h 533400"/>
              <a:gd name="connsiteX8" fmla="*/ -1 w 685800"/>
              <a:gd name="connsiteY8" fmla="*/ 266701 h 533400"/>
              <a:gd name="connsiteX9" fmla="*/ 0 w 685800"/>
              <a:gd name="connsiteY9" fmla="*/ 26670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" h="533400">
                <a:moveTo>
                  <a:pt x="0" y="266700"/>
                </a:moveTo>
                <a:cubicBezTo>
                  <a:pt x="0" y="184399"/>
                  <a:pt x="48854" y="106708"/>
                  <a:pt x="132380" y="56180"/>
                </a:cubicBezTo>
                <a:cubicBezTo>
                  <a:pt x="192570" y="19769"/>
                  <a:pt x="266648" y="0"/>
                  <a:pt x="342900" y="0"/>
                </a:cubicBezTo>
                <a:cubicBezTo>
                  <a:pt x="419153" y="0"/>
                  <a:pt x="493230" y="19769"/>
                  <a:pt x="553420" y="56180"/>
                </a:cubicBezTo>
                <a:cubicBezTo>
                  <a:pt x="636946" y="106708"/>
                  <a:pt x="685800" y="184399"/>
                  <a:pt x="685799" y="266701"/>
                </a:cubicBezTo>
                <a:cubicBezTo>
                  <a:pt x="685799" y="349002"/>
                  <a:pt x="636945" y="426693"/>
                  <a:pt x="553419" y="477221"/>
                </a:cubicBezTo>
                <a:cubicBezTo>
                  <a:pt x="493229" y="513632"/>
                  <a:pt x="419151" y="533401"/>
                  <a:pt x="342899" y="533401"/>
                </a:cubicBezTo>
                <a:cubicBezTo>
                  <a:pt x="266646" y="533401"/>
                  <a:pt x="192569" y="513633"/>
                  <a:pt x="132379" y="477221"/>
                </a:cubicBezTo>
                <a:cubicBezTo>
                  <a:pt x="48853" y="426693"/>
                  <a:pt x="-1" y="349002"/>
                  <a:pt x="-1" y="266701"/>
                </a:cubicBezTo>
                <a:lnTo>
                  <a:pt x="0" y="2667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G</a:t>
            </a:r>
          </a:p>
        </p:txBody>
      </p:sp>
      <p:sp>
        <p:nvSpPr>
          <p:cNvPr id="40" name="Freeform 39"/>
          <p:cNvSpPr/>
          <p:nvPr/>
        </p:nvSpPr>
        <p:spPr>
          <a:xfrm>
            <a:off x="0" y="5410200"/>
            <a:ext cx="685800" cy="533400"/>
          </a:xfrm>
          <a:custGeom>
            <a:avLst/>
            <a:gdLst>
              <a:gd name="connsiteX0" fmla="*/ 0 w 685800"/>
              <a:gd name="connsiteY0" fmla="*/ 266700 h 533400"/>
              <a:gd name="connsiteX1" fmla="*/ 132380 w 685800"/>
              <a:gd name="connsiteY1" fmla="*/ 56180 h 533400"/>
              <a:gd name="connsiteX2" fmla="*/ 342900 w 685800"/>
              <a:gd name="connsiteY2" fmla="*/ 0 h 533400"/>
              <a:gd name="connsiteX3" fmla="*/ 553420 w 685800"/>
              <a:gd name="connsiteY3" fmla="*/ 56180 h 533400"/>
              <a:gd name="connsiteX4" fmla="*/ 685799 w 685800"/>
              <a:gd name="connsiteY4" fmla="*/ 266701 h 533400"/>
              <a:gd name="connsiteX5" fmla="*/ 553419 w 685800"/>
              <a:gd name="connsiteY5" fmla="*/ 477221 h 533400"/>
              <a:gd name="connsiteX6" fmla="*/ 342899 w 685800"/>
              <a:gd name="connsiteY6" fmla="*/ 533401 h 533400"/>
              <a:gd name="connsiteX7" fmla="*/ 132379 w 685800"/>
              <a:gd name="connsiteY7" fmla="*/ 477221 h 533400"/>
              <a:gd name="connsiteX8" fmla="*/ -1 w 685800"/>
              <a:gd name="connsiteY8" fmla="*/ 266701 h 533400"/>
              <a:gd name="connsiteX9" fmla="*/ 0 w 685800"/>
              <a:gd name="connsiteY9" fmla="*/ 26670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" h="533400">
                <a:moveTo>
                  <a:pt x="0" y="266700"/>
                </a:moveTo>
                <a:cubicBezTo>
                  <a:pt x="0" y="184399"/>
                  <a:pt x="48854" y="106708"/>
                  <a:pt x="132380" y="56180"/>
                </a:cubicBezTo>
                <a:cubicBezTo>
                  <a:pt x="192570" y="19769"/>
                  <a:pt x="266648" y="0"/>
                  <a:pt x="342900" y="0"/>
                </a:cubicBezTo>
                <a:cubicBezTo>
                  <a:pt x="419153" y="0"/>
                  <a:pt x="493230" y="19769"/>
                  <a:pt x="553420" y="56180"/>
                </a:cubicBezTo>
                <a:cubicBezTo>
                  <a:pt x="636946" y="106708"/>
                  <a:pt x="685800" y="184399"/>
                  <a:pt x="685799" y="266701"/>
                </a:cubicBezTo>
                <a:cubicBezTo>
                  <a:pt x="685799" y="349002"/>
                  <a:pt x="636945" y="426693"/>
                  <a:pt x="553419" y="477221"/>
                </a:cubicBezTo>
                <a:cubicBezTo>
                  <a:pt x="493229" y="513632"/>
                  <a:pt x="419151" y="533401"/>
                  <a:pt x="342899" y="533401"/>
                </a:cubicBezTo>
                <a:cubicBezTo>
                  <a:pt x="266646" y="533401"/>
                  <a:pt x="192569" y="513633"/>
                  <a:pt x="132379" y="477221"/>
                </a:cubicBezTo>
                <a:cubicBezTo>
                  <a:pt x="48853" y="426693"/>
                  <a:pt x="-1" y="349002"/>
                  <a:pt x="-1" y="266701"/>
                </a:cubicBezTo>
                <a:lnTo>
                  <a:pt x="0" y="2667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76877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13" grpId="0"/>
      <p:bldP spid="15" grpId="0"/>
      <p:bldP spid="15" grpId="1"/>
      <p:bldP spid="16" grpId="0"/>
      <p:bldP spid="19" grpId="0"/>
      <p:bldP spid="19" grpId="1"/>
      <p:bldP spid="20" grpId="0"/>
      <p:bldP spid="23" grpId="0"/>
      <p:bldP spid="24" grpId="0"/>
      <p:bldP spid="25" grpId="0"/>
      <p:bldP spid="25" grpId="1"/>
      <p:bldP spid="26" grpId="0"/>
      <p:bldP spid="27" grpId="0"/>
      <p:bldP spid="27" grpId="1"/>
      <p:bldP spid="28" grpId="0"/>
      <p:bldP spid="29" grpId="0"/>
      <p:bldP spid="30" grpId="0"/>
      <p:bldP spid="31" grpId="0"/>
      <p:bldP spid="31" grpId="1"/>
      <p:bldP spid="32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636" y="194973"/>
            <a:ext cx="8763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9600" y="1305718"/>
            <a:ext cx="8001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a.Bỏ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8200" y="3424238"/>
            <a:ext cx="800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b.Xa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9600" y="4427538"/>
            <a:ext cx="8001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c.Chỉ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Oval 14"/>
          <p:cNvSpPr/>
          <p:nvPr/>
        </p:nvSpPr>
        <p:spPr>
          <a:xfrm>
            <a:off x="381000" y="441398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85800" y="2424500"/>
            <a:ext cx="7467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che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lỗi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lầm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hèn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14400" y="3957638"/>
            <a:ext cx="6781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Vụ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lợi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lòng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33400" y="5562600"/>
            <a:ext cx="8077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tôn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trọng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lẽ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phải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trọng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bạn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yêu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giúp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đỡ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bạn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72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5" grpId="0" animBg="1"/>
      <p:bldP spid="16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52400" y="152400"/>
            <a:ext cx="8763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3: Theo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291" name="TextBox 6"/>
          <p:cNvSpPr txBox="1">
            <a:spLocks noChangeArrowheads="1"/>
          </p:cNvSpPr>
          <p:nvPr/>
        </p:nvSpPr>
        <p:spPr bwMode="auto">
          <a:xfrm>
            <a:off x="3048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12292" name="TextBox 7"/>
          <p:cNvSpPr txBox="1">
            <a:spLocks noChangeArrowheads="1"/>
          </p:cNvSpPr>
          <p:nvPr/>
        </p:nvSpPr>
        <p:spPr bwMode="auto">
          <a:xfrm>
            <a:off x="1011382" y="1292572"/>
            <a:ext cx="8077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3" name="TextBox 8"/>
          <p:cNvSpPr txBox="1">
            <a:spLocks noChangeArrowheads="1"/>
          </p:cNvSpPr>
          <p:nvPr/>
        </p:nvSpPr>
        <p:spPr bwMode="auto">
          <a:xfrm>
            <a:off x="55418" y="2205037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sp>
        <p:nvSpPr>
          <p:cNvPr id="12294" name="TextBox 9"/>
          <p:cNvSpPr txBox="1">
            <a:spLocks noChangeArrowheads="1"/>
          </p:cNvSpPr>
          <p:nvPr/>
        </p:nvSpPr>
        <p:spPr bwMode="auto">
          <a:xfrm>
            <a:off x="990600" y="2209800"/>
            <a:ext cx="800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5" name="TextBox 10"/>
          <p:cNvSpPr txBox="1">
            <a:spLocks noChangeArrowheads="1"/>
          </p:cNvSpPr>
          <p:nvPr/>
        </p:nvSpPr>
        <p:spPr bwMode="auto">
          <a:xfrm>
            <a:off x="228600" y="2667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sp>
        <p:nvSpPr>
          <p:cNvPr id="12296" name="TextBox 11"/>
          <p:cNvSpPr txBox="1">
            <a:spLocks noChangeArrowheads="1"/>
          </p:cNvSpPr>
          <p:nvPr/>
        </p:nvSpPr>
        <p:spPr bwMode="auto">
          <a:xfrm>
            <a:off x="879764" y="2893436"/>
            <a:ext cx="800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7" name="TextBox 12"/>
          <p:cNvSpPr txBox="1">
            <a:spLocks noChangeArrowheads="1"/>
          </p:cNvSpPr>
          <p:nvPr/>
        </p:nvSpPr>
        <p:spPr bwMode="auto">
          <a:xfrm>
            <a:off x="10391" y="446911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đ)</a:t>
            </a:r>
          </a:p>
        </p:txBody>
      </p:sp>
      <p:sp>
        <p:nvSpPr>
          <p:cNvPr id="12298" name="TextBox 13"/>
          <p:cNvSpPr txBox="1">
            <a:spLocks noChangeArrowheads="1"/>
          </p:cNvSpPr>
          <p:nvPr/>
        </p:nvSpPr>
        <p:spPr bwMode="auto">
          <a:xfrm>
            <a:off x="696191" y="4392464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9" name="TextBox 19"/>
          <p:cNvSpPr txBox="1">
            <a:spLocks noChangeArrowheads="1"/>
          </p:cNvSpPr>
          <p:nvPr/>
        </p:nvSpPr>
        <p:spPr bwMode="auto">
          <a:xfrm>
            <a:off x="55418" y="3489627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d)</a:t>
            </a:r>
          </a:p>
        </p:txBody>
      </p:sp>
      <p:sp>
        <p:nvSpPr>
          <p:cNvPr id="12300" name="TextBox 20"/>
          <p:cNvSpPr txBox="1">
            <a:spLocks noChangeArrowheads="1"/>
          </p:cNvSpPr>
          <p:nvPr/>
        </p:nvSpPr>
        <p:spPr bwMode="auto">
          <a:xfrm>
            <a:off x="838200" y="3472945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301" name="TextBox 21"/>
          <p:cNvSpPr txBox="1">
            <a:spLocks noChangeArrowheads="1"/>
          </p:cNvSpPr>
          <p:nvPr/>
        </p:nvSpPr>
        <p:spPr bwMode="auto">
          <a:xfrm>
            <a:off x="0" y="5936673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e)</a:t>
            </a:r>
          </a:p>
        </p:txBody>
      </p:sp>
      <p:sp>
        <p:nvSpPr>
          <p:cNvPr id="12302" name="TextBox 22"/>
          <p:cNvSpPr txBox="1">
            <a:spLocks noChangeArrowheads="1"/>
          </p:cNvSpPr>
          <p:nvPr/>
        </p:nvSpPr>
        <p:spPr bwMode="auto">
          <a:xfrm>
            <a:off x="858982" y="5521541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Oval 16"/>
          <p:cNvSpPr/>
          <p:nvPr/>
        </p:nvSpPr>
        <p:spPr>
          <a:xfrm>
            <a:off x="-27709" y="15240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a)</a:t>
            </a:r>
          </a:p>
        </p:txBody>
      </p:sp>
      <p:sp>
        <p:nvSpPr>
          <p:cNvPr id="18" name="Oval 17"/>
          <p:cNvSpPr/>
          <p:nvPr/>
        </p:nvSpPr>
        <p:spPr>
          <a:xfrm>
            <a:off x="10391" y="2824163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c)</a:t>
            </a:r>
          </a:p>
        </p:txBody>
      </p:sp>
      <p:sp>
        <p:nvSpPr>
          <p:cNvPr id="24" name="Oval 23"/>
          <p:cNvSpPr/>
          <p:nvPr/>
        </p:nvSpPr>
        <p:spPr>
          <a:xfrm>
            <a:off x="17318" y="5791200"/>
            <a:ext cx="762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e)</a:t>
            </a:r>
          </a:p>
        </p:txBody>
      </p:sp>
    </p:spTree>
    <p:extLst>
      <p:ext uri="{BB962C8B-B14F-4D97-AF65-F5344CB8AC3E}">
        <p14:creationId xmlns:p14="http://schemas.microsoft.com/office/powerpoint/2010/main" val="12708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901" name="Rectangle 277"/>
          <p:cNvSpPr>
            <a:spLocks noGrp="1" noChangeArrowheads="1"/>
          </p:cNvSpPr>
          <p:nvPr>
            <p:ph type="body" idx="1"/>
          </p:nvPr>
        </p:nvSpPr>
        <p:spPr>
          <a:xfrm>
            <a:off x="76201" y="152400"/>
            <a:ext cx="8915399" cy="762000"/>
          </a:xfrm>
          <a:ln/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>
                <a:srgbClr val="FFFFFF"/>
              </a:buClr>
              <a:buFontTx/>
              <a:buNone/>
            </a:pPr>
            <a:endParaRPr lang="zh-CN" altLang="zh-C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0903" name="Rectangle 279"/>
          <p:cNvSpPr>
            <a:spLocks noChangeArrowheads="1"/>
          </p:cNvSpPr>
          <p:nvPr/>
        </p:nvSpPr>
        <p:spPr bwMode="auto">
          <a:xfrm>
            <a:off x="76201" y="775855"/>
            <a:ext cx="579119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50000"/>
              </a:spcBef>
              <a:buClr>
                <a:srgbClr val="FFFFFF"/>
              </a:buClr>
            </a:pPr>
            <a:r>
              <a:rPr lang="en-US" altLang="en-US" sz="3200" dirty="0"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endParaRPr lang="en-US" altLang="en-US" sz="3200" dirty="0"/>
          </a:p>
        </p:txBody>
      </p:sp>
      <p:sp>
        <p:nvSpPr>
          <p:cNvPr id="1050905" name="Rectangle 281"/>
          <p:cNvSpPr>
            <a:spLocks noChangeArrowheads="1"/>
          </p:cNvSpPr>
          <p:nvPr/>
        </p:nvSpPr>
        <p:spPr bwMode="auto">
          <a:xfrm>
            <a:off x="76201" y="1409700"/>
            <a:ext cx="853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50000"/>
              </a:spcBef>
              <a:buClr>
                <a:srgbClr val="FFFFFF"/>
              </a:buClr>
            </a:pPr>
            <a:r>
              <a:rPr lang="en-US" altLang="en-US" sz="3200" dirty="0"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tập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Sgk</a:t>
            </a:r>
            <a:endParaRPr lang="zh-CN" altLang="en-US" sz="3200" dirty="0">
              <a:ea typeface="宋体" panose="02010600030101010101" pitchFamily="2" charset="-122"/>
            </a:endParaRPr>
          </a:p>
        </p:txBody>
      </p:sp>
      <p:sp>
        <p:nvSpPr>
          <p:cNvPr id="1050907" name="Rectangle 283"/>
          <p:cNvSpPr>
            <a:spLocks noChangeArrowheads="1"/>
          </p:cNvSpPr>
          <p:nvPr/>
        </p:nvSpPr>
        <p:spPr bwMode="auto">
          <a:xfrm>
            <a:off x="76201" y="2095500"/>
            <a:ext cx="9067800" cy="137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50000"/>
              </a:spcBef>
              <a:buClr>
                <a:srgbClr val="FFFFFF"/>
              </a:buClr>
            </a:pPr>
            <a:r>
              <a:rPr lang="en-US" altLang="en-US" sz="3200" dirty="0"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Sưu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tầm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tục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ngữ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dao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danh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ngôn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nói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eaLnBrk="1" latinLnBrk="1" hangingPunct="1">
              <a:spcBef>
                <a:spcPct val="50000"/>
              </a:spcBef>
              <a:buClr>
                <a:srgbClr val="FFFFFF"/>
              </a:buClr>
            </a:pP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tôn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trọng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lẽ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phải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  <a:endParaRPr lang="zh-CN" altLang="en-US" sz="3200" dirty="0">
              <a:ea typeface="宋体" panose="02010600030101010101" pitchFamily="2" charset="-122"/>
            </a:endParaRPr>
          </a:p>
        </p:txBody>
      </p:sp>
      <p:pic>
        <p:nvPicPr>
          <p:cNvPr id="2097468" name="Picture 316" descr="Asian li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403725"/>
            <a:ext cx="26670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" y="3445041"/>
            <a:ext cx="89534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Liêm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6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636" y="2434963"/>
            <a:ext cx="90112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Những việc làm của viên tri huyện Thanh Ba với tên nhà giàu và người nông dân nghèo?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814" y="-707427"/>
            <a:ext cx="908138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TÌM HIỂU TÌNH HUỐNG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SGK/Tr3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zh-CN" altLang="en-US" sz="32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endParaRPr lang="zh-CN" altLang="en-US" sz="32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636" y="3962400"/>
            <a:ext cx="90953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 Ăn hối lộ của tên nhà giàu.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 Ức hiếp dân nghèo.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Xử án không công minh, đổi “trắng” thành “đen”.</a:t>
            </a:r>
          </a:p>
        </p:txBody>
      </p:sp>
    </p:spTree>
    <p:extLst>
      <p:ext uri="{BB962C8B-B14F-4D97-AF65-F5344CB8AC3E}">
        <p14:creationId xmlns:p14="http://schemas.microsoft.com/office/powerpoint/2010/main" val="283171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224" y="37193"/>
            <a:ext cx="90112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Qua đó, em thấy hai anh em viên Tri huyện là những người như thế nào?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224" y="2133600"/>
            <a:ext cx="90112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Ba.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* Hai anh em viên Tri huyện là: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Những người vụ lợi, vì lợi ích cá nhân.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Không theo lẽ phải mà còn dung túng, đồng lõa với việc làm sai trái.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Giải quyết công việc theo cảm tính, tình cảm...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36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26" y="30171"/>
            <a:ext cx="91370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Nêu những việc làm của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26" y="1447800"/>
            <a:ext cx="90608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hiếp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Ba.</a:t>
            </a:r>
          </a:p>
        </p:txBody>
      </p:sp>
      <p:sp>
        <p:nvSpPr>
          <p:cNvPr id="4" name="Rectangle 3"/>
          <p:cNvSpPr/>
          <p:nvPr/>
        </p:nvSpPr>
        <p:spPr>
          <a:xfrm>
            <a:off x="6926" y="3276600"/>
            <a:ext cx="90608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và n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ông?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26" y="4572000"/>
            <a:ext cx="906087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tin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lõa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điều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604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126"/>
            <a:ext cx="906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2,3 SGK/Tr3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zh-CN" altLang="en-US" sz="32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708" y="584115"/>
            <a:ext cx="904009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Trong các cuộc tranh luận, có bạn đưa ra ý kiến nhưng bị các bạn khác phản đối. Nếu thấy ý kiến 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đúng, em sẽ xử sự như thế nào?</a:t>
            </a:r>
          </a:p>
          <a:p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209800"/>
            <a:ext cx="904009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Em cần ủng hộ, bảo vệ ý kiến của bạn bằng cách phân tích cho các bạn thấy những điểm mà em cho là đúng, là hợp lý.</a:t>
            </a:r>
          </a:p>
          <a:p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708" y="3867328"/>
            <a:ext cx="90400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27708" y="5010574"/>
            <a:ext cx="90400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copy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Và khuyên bạn  lần sau không nên làm như vậy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29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ng bóng Ý nghĩ: Hình đám mây 1">
            <a:extLst>
              <a:ext uri="{FF2B5EF4-FFF2-40B4-BE49-F238E27FC236}">
                <a16:creationId xmlns:a16="http://schemas.microsoft.com/office/drawing/2014/main" id="{545D7180-E132-C346-8C2D-492D657EF894}"/>
              </a:ext>
            </a:extLst>
          </p:cNvPr>
          <p:cNvSpPr/>
          <p:nvPr/>
        </p:nvSpPr>
        <p:spPr bwMode="auto">
          <a:xfrm>
            <a:off x="0" y="941349"/>
            <a:ext cx="9144000" cy="4591125"/>
          </a:xfrm>
          <a:prstGeom prst="cloud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73">
            <a:extLst>
              <a:ext uri="{FF2B5EF4-FFF2-40B4-BE49-F238E27FC236}">
                <a16:creationId xmlns:a16="http://schemas.microsoft.com/office/drawing/2014/main" id="{1D2A5091-DD26-D141-9ACD-213C4113BEBD}"/>
              </a:ext>
            </a:extLst>
          </p:cNvPr>
          <p:cNvSpPr>
            <a:spLocks/>
          </p:cNvSpPr>
          <p:nvPr/>
        </p:nvSpPr>
        <p:spPr bwMode="auto">
          <a:xfrm>
            <a:off x="1219200" y="1400175"/>
            <a:ext cx="7239000" cy="3046988"/>
          </a:xfrm>
          <a:prstGeom prst="rect">
            <a:avLst/>
          </a:prstGeom>
          <a:noFill/>
          <a:ln w="9525">
            <a:solidFill>
              <a:schemeClr val="accent3">
                <a:lumMod val="20000"/>
                <a:lumOff val="8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vi-VN" sz="4800" dirty="0">
                <a:latin typeface="Times New Roman" pitchFamily="18" charset="0"/>
                <a:cs typeface="Times New Roman" pitchFamily="18" charset="0"/>
              </a:rPr>
              <a:t>Qua nội dung đã phân tích,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4800" dirty="0">
                <a:latin typeface="Times New Roman" pitchFamily="18" charset="0"/>
                <a:cs typeface="Times New Roman" pitchFamily="18" charset="0"/>
              </a:rPr>
              <a:t>hế nào là lẽ phải?</a:t>
            </a:r>
          </a:p>
          <a:p>
            <a:r>
              <a:rPr lang="vi-VN" sz="4800" dirty="0">
                <a:latin typeface="Times New Roman" pitchFamily="18" charset="0"/>
                <a:cs typeface="Times New Roman" pitchFamily="18" charset="0"/>
              </a:rPr>
              <a:t>Thế nào là tôn trọng lẽ phải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4800" dirty="0">
              <a:latin typeface="Times New Roman" pitchFamily="18" charset="0"/>
              <a:cs typeface="Times New Roman" pitchFamily="18" charset="0"/>
            </a:endParaRPr>
          </a:p>
          <a:p>
            <a:endParaRPr lang="vi-VN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175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799" name="Rectangle 175"/>
          <p:cNvSpPr>
            <a:spLocks noChangeArrowheads="1"/>
          </p:cNvSpPr>
          <p:nvPr/>
        </p:nvSpPr>
        <p:spPr bwMode="auto">
          <a:xfrm>
            <a:off x="0" y="1587500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latinLnBrk="1" hangingPunct="1">
              <a:spcBef>
                <a:spcPct val="50000"/>
              </a:spcBef>
            </a:pPr>
            <a:r>
              <a:rPr lang="vi-V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Lẽ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coi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đắn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phù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đạo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lợi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ích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xã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.</a:t>
            </a:r>
            <a:endParaRPr lang="zh-CN" altLang="en-US" sz="3200" dirty="0">
              <a:ea typeface="宋体" panose="02010600030101010101" pitchFamily="2" charset="-122"/>
            </a:endParaRPr>
          </a:p>
        </p:txBody>
      </p:sp>
      <p:sp>
        <p:nvSpPr>
          <p:cNvPr id="1050801" name="Rectangle 177"/>
          <p:cNvSpPr>
            <a:spLocks noChangeArrowheads="1"/>
          </p:cNvSpPr>
          <p:nvPr/>
        </p:nvSpPr>
        <p:spPr bwMode="auto">
          <a:xfrm>
            <a:off x="-1" y="-61117"/>
            <a:ext cx="9093305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FF000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II. NỘI DUNG BÀI HỌC</a:t>
            </a:r>
            <a:endParaRPr lang="zh-CN" altLang="en-US" sz="4000" b="1" dirty="0">
              <a:solidFill>
                <a:srgbClr val="FF0000"/>
              </a:solidFill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</p:txBody>
      </p:sp>
      <p:pic>
        <p:nvPicPr>
          <p:cNvPr id="2097442" name="Picture 2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687" y="937656"/>
            <a:ext cx="1646238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803" name="Rectangle 179"/>
          <p:cNvSpPr>
            <a:spLocks noChangeArrowheads="1"/>
          </p:cNvSpPr>
          <p:nvPr/>
        </p:nvSpPr>
        <p:spPr bwMode="auto">
          <a:xfrm>
            <a:off x="520804" y="893418"/>
            <a:ext cx="40005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50805" name="Rectangle 181"/>
          <p:cNvSpPr>
            <a:spLocks noChangeArrowheads="1"/>
          </p:cNvSpPr>
          <p:nvPr/>
        </p:nvSpPr>
        <p:spPr bwMode="auto">
          <a:xfrm>
            <a:off x="-50696" y="3909742"/>
            <a:ext cx="91440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latin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Tôn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trọng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lẽ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ủng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hộ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tuân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bảo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vệ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đắn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;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suy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hành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vi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cực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;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chấp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sai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trái</a:t>
            </a:r>
            <a:r>
              <a:rPr lang="en-US" altLang="en-US" sz="32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 </a:t>
            </a:r>
            <a:endParaRPr lang="zh-CN" altLang="en-US" sz="3200" dirty="0">
              <a:ea typeface="宋体" panose="02010600030101010101" pitchFamily="2" charset="-122"/>
            </a:endParaRPr>
          </a:p>
        </p:txBody>
      </p:sp>
      <p:pic>
        <p:nvPicPr>
          <p:cNvPr id="2097444" name="Picture 29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8" y="2538960"/>
            <a:ext cx="1646237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16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5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50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0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50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50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50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09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0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209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0799" grpId="0"/>
      <p:bldP spid="1050801" grpId="0"/>
      <p:bldP spid="1050803" grpId="0"/>
      <p:bldP spid="10508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446" name="Picture 294" descr="anh dep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807" name="Rectangle 183"/>
          <p:cNvSpPr>
            <a:spLocks noChangeArrowheads="1"/>
          </p:cNvSpPr>
          <p:nvPr/>
        </p:nvSpPr>
        <p:spPr bwMode="auto">
          <a:xfrm>
            <a:off x="879475" y="5537200"/>
            <a:ext cx="2333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latinLnBrk="1" hangingPunct="1"/>
            <a:endParaRPr lang="en-US" altLang="en-US"/>
          </a:p>
        </p:txBody>
      </p:sp>
      <p:sp>
        <p:nvSpPr>
          <p:cNvPr id="1050809" name="Rectangle 185"/>
          <p:cNvSpPr>
            <a:spLocks noChangeArrowheads="1"/>
          </p:cNvSpPr>
          <p:nvPr/>
        </p:nvSpPr>
        <p:spPr bwMode="auto">
          <a:xfrm>
            <a:off x="808038" y="5321300"/>
            <a:ext cx="2333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latinLnBrk="1" hangingPunct="1"/>
            <a:endParaRPr lang="en-US" altLang="en-US"/>
          </a:p>
        </p:txBody>
      </p:sp>
      <p:sp>
        <p:nvSpPr>
          <p:cNvPr id="1050813" name="AutoShape 189"/>
          <p:cNvSpPr>
            <a:spLocks/>
          </p:cNvSpPr>
          <p:nvPr/>
        </p:nvSpPr>
        <p:spPr bwMode="auto">
          <a:xfrm>
            <a:off x="581025" y="90488"/>
            <a:ext cx="7086600" cy="5410200"/>
          </a:xfrm>
          <a:prstGeom prst="cloudCallout">
            <a:avLst>
              <a:gd name="adj1" fmla="val 39898"/>
              <a:gd name="adj2" fmla="val 61884"/>
            </a:avLst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E3E3FF"/>
              </a:buClr>
            </a:pPr>
            <a:endParaRPr lang="en-US" altLang="en-US"/>
          </a:p>
        </p:txBody>
      </p:sp>
      <p:sp>
        <p:nvSpPr>
          <p:cNvPr id="1050815" name="Rectangle 191"/>
          <p:cNvSpPr>
            <a:spLocks noChangeArrowheads="1"/>
          </p:cNvSpPr>
          <p:nvPr/>
        </p:nvSpPr>
        <p:spPr bwMode="auto">
          <a:xfrm>
            <a:off x="2043090" y="1317794"/>
            <a:ext cx="416247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latin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Cho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tôn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trọng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lẽ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tôn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trọng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lẽ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4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?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528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452" name="Picture 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8" y="5840413"/>
            <a:ext cx="7515225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825" name="Rectangle 201"/>
          <p:cNvSpPr>
            <a:spLocks noChangeArrowheads="1"/>
          </p:cNvSpPr>
          <p:nvPr/>
        </p:nvSpPr>
        <p:spPr bwMode="auto">
          <a:xfrm>
            <a:off x="1245361" y="1268412"/>
            <a:ext cx="708425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8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8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5611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0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0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08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1211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.VnTime</vt:lpstr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Tôn trọng lẽ phải biểu hiện qua đâu?</vt:lpstr>
      <vt:lpstr>3) Biểu hiện: </vt:lpstr>
      <vt:lpstr> III. Bài tập </vt:lpstr>
      <vt:lpstr>III. LUYỆN TẬP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DELL</cp:lastModifiedBy>
  <cp:revision>62</cp:revision>
  <dcterms:created xsi:type="dcterms:W3CDTF">2018-08-20T00:37:03Z</dcterms:created>
  <dcterms:modified xsi:type="dcterms:W3CDTF">2022-11-25T22:44:38Z</dcterms:modified>
</cp:coreProperties>
</file>